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9" r:id="rId2"/>
    <p:sldId id="261" r:id="rId3"/>
    <p:sldId id="306" r:id="rId4"/>
    <p:sldId id="264" r:id="rId5"/>
    <p:sldId id="288" r:id="rId6"/>
    <p:sldId id="307" r:id="rId7"/>
    <p:sldId id="289" r:id="rId8"/>
    <p:sldId id="290" r:id="rId9"/>
    <p:sldId id="265" r:id="rId10"/>
    <p:sldId id="310" r:id="rId11"/>
    <p:sldId id="308" r:id="rId12"/>
    <p:sldId id="283" r:id="rId13"/>
    <p:sldId id="292" r:id="rId14"/>
    <p:sldId id="293" r:id="rId15"/>
    <p:sldId id="295" r:id="rId16"/>
    <p:sldId id="294" r:id="rId17"/>
    <p:sldId id="296" r:id="rId18"/>
    <p:sldId id="298" r:id="rId19"/>
    <p:sldId id="299" r:id="rId20"/>
    <p:sldId id="309" r:id="rId21"/>
    <p:sldId id="300" r:id="rId22"/>
    <p:sldId id="304" r:id="rId23"/>
    <p:sldId id="278" r:id="rId24"/>
    <p:sldId id="260" r:id="rId2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Ουρανία Σταθοπούλου" initials="ΟΣ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89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2-10-29T17:52:38.214" idx="1">
    <p:pos x="3778" y="1559"/>
    <p:text>Έχει περάσει το tagcloud extension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2-10-29T17:53:26.091" idx="2">
    <p:pos x="5472" y="2533"/>
    <p:text>Multi-lingual controlled vocabularies with user-friendly values: Επίσης έχουν περάσει και θα είναι διαθέσιμα στην επόμενη έκδοση DSpace:
1. Display values in user-frienfly format (e.g. English/Αγγλικά instead of eng)
2. Indexing for more effective search functionalityboth user-friendly(e.g. English/Αγγλικά) values and values based on an a specific standard (e.g. iso-&gt;eng)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6D7A65-4528-4D2D-9273-819F6A48D089}" type="datetimeFigureOut">
              <a:rPr lang="el-GR" smtClean="0"/>
              <a:pPr/>
              <a:t>30/10/2012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C6F146-D5DB-4524-B2C0-A49BF4235CE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746191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AF1B4-4AD6-41F5-8F1F-CB2CBB2FA99E}" type="datetime1">
              <a:rPr lang="el-GR" smtClean="0"/>
              <a:pPr/>
              <a:t>30/10/2012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7th International Conference on Open Repositories (OR2012), Edinburgh, 9-13 July 2012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73CE6-8B04-4308-8939-216B425AECD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3FE8B-FB1C-4E23-9D63-B7BC93313D94}" type="datetime1">
              <a:rPr lang="el-GR" smtClean="0"/>
              <a:pPr/>
              <a:t>30/10/2012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7th International Conference on Open Repositories (OR2012), Edinburgh, 9-13 July 2012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73CE6-8B04-4308-8939-216B425AECD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836E7-CA4D-45ED-A63A-0742708C4A23}" type="datetime1">
              <a:rPr lang="el-GR" smtClean="0"/>
              <a:pPr/>
              <a:t>30/10/2012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7th International Conference on Open Repositories (OR2012), Edinburgh, 9-13 July 2012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73CE6-8B04-4308-8939-216B425AECD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4F973-AF0F-4364-BAA1-A11FC5183911}" type="datetime1">
              <a:rPr lang="el-GR" smtClean="0"/>
              <a:pPr/>
              <a:t>30/10/2012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55776" y="6356350"/>
            <a:ext cx="5760640" cy="365125"/>
          </a:xfrm>
        </p:spPr>
        <p:txBody>
          <a:bodyPr/>
          <a:lstStyle/>
          <a:p>
            <a:r>
              <a:rPr lang="en-US" dirty="0" smtClean="0"/>
              <a:t>GL14 – “</a:t>
            </a:r>
            <a:r>
              <a:rPr lang="en-US" i="1" dirty="0" smtClean="0"/>
              <a:t>Tracking Innovation through Grey Literature”, </a:t>
            </a:r>
            <a:r>
              <a:rPr lang="en-US" dirty="0" smtClean="0"/>
              <a:t>Rome, 29-30 November 2012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73CE6-8B04-4308-8939-216B425AECDF}" type="slidenum">
              <a:rPr lang="el-GR" smtClean="0"/>
              <a:pPr/>
              <a:t>‹#›</a:t>
            </a:fld>
            <a:endParaRPr lang="el-GR" dirty="0"/>
          </a:p>
        </p:txBody>
      </p:sp>
      <p:pic>
        <p:nvPicPr>
          <p:cNvPr id="7" name="Picture 8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16416" y="6021288"/>
            <a:ext cx="827584" cy="41469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8" name="Picture 2" descr="Edulll Logo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43799" y="6429380"/>
            <a:ext cx="1800201" cy="42862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9228E-D862-4308-8C71-E13EDE6B6B62}" type="datetime1">
              <a:rPr lang="el-GR" smtClean="0"/>
              <a:pPr/>
              <a:t>30/10/2012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7th International Conference on Open Repositories (OR2012), Edinburgh, 9-13 July 2012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73CE6-8B04-4308-8939-216B425AECD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51788-A514-4D6B-BDFF-439601382D7A}" type="datetime1">
              <a:rPr lang="el-GR" smtClean="0"/>
              <a:pPr/>
              <a:t>30/10/2012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7th International Conference on Open Repositories (OR2012), Edinburgh, 9-13 July 2012</a:t>
            </a: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73CE6-8B04-4308-8939-216B425AECD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25793-8AE9-4407-951C-3EA48A43FCDA}" type="datetime1">
              <a:rPr lang="el-GR" smtClean="0"/>
              <a:pPr/>
              <a:t>30/10/2012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7th International Conference on Open Repositories (OR2012), Edinburgh, 9-13 July 2012</a:t>
            </a: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73CE6-8B04-4308-8939-216B425AECD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E510E-09D9-46A1-BDC7-7897619C8A71}" type="datetime1">
              <a:rPr lang="el-GR" smtClean="0"/>
              <a:pPr/>
              <a:t>30/10/2012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7th International Conference on Open Repositories (OR2012), Edinburgh, 9-13 July 2012</a:t>
            </a: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73CE6-8B04-4308-8939-216B425AECD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1A620-86F0-4C43-917F-C073DE908E3D}" type="datetime1">
              <a:rPr lang="el-GR" smtClean="0"/>
              <a:pPr/>
              <a:t>30/10/2012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7th International Conference on Open Repositories (OR2012), Edinburgh, 9-13 July 2012</a:t>
            </a:r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73CE6-8B04-4308-8939-216B425AECD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4A2C3-4B65-4027-94CF-08457B5A3D11}" type="datetime1">
              <a:rPr lang="el-GR" smtClean="0"/>
              <a:pPr/>
              <a:t>30/10/2012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7th International Conference on Open Repositories (OR2012), Edinburgh, 9-13 July 2012</a:t>
            </a: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73CE6-8B04-4308-8939-216B425AECD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0A9D2-DEC7-47FB-A099-5E440DCBE052}" type="datetime1">
              <a:rPr lang="el-GR" smtClean="0"/>
              <a:pPr/>
              <a:t>30/10/2012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7th International Conference on Open Repositories (OR2012), Edinburgh, 9-13 July 2012</a:t>
            </a: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73CE6-8B04-4308-8939-216B425AECD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BD11B-75F9-4EDB-B7D5-88F9E392A994}" type="datetime1">
              <a:rPr lang="el-GR" smtClean="0"/>
              <a:pPr/>
              <a:t>30/10/2012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C73CE6-8B04-4308-8939-216B425AECDF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jira.duraspace.org/browse/DS-1231" TargetMode="External"/><Relationship Id="rId2" Type="http://schemas.openxmlformats.org/officeDocument/2006/relationships/hyperlink" Target="https://jira.duraspace.org/browse/DS-1225" TargetMode="External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1.xml"/><Relationship Id="rId4" Type="http://schemas.openxmlformats.org/officeDocument/2006/relationships/hyperlink" Target="https://jira.duraspace.org/browse/DS-1227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code.google.com/p/jp2k-distiller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nhoussos@ekt.gr" TargetMode="External"/><Relationship Id="rId2" Type="http://schemas.openxmlformats.org/officeDocument/2006/relationships/hyperlink" Target="mailto:kstamatis@ekt.gr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epset.gr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repository.edulll.gr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51520" y="1094879"/>
            <a:ext cx="8712968" cy="1470025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A funder repository of heterogeneous grey literature material with advanced user interface and presentation features </a:t>
            </a:r>
            <a:r>
              <a:rPr lang="en-US" dirty="0" smtClean="0"/>
              <a:t/>
            </a:r>
            <a:br>
              <a:rPr lang="en-US" dirty="0" smtClean="0"/>
            </a:b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99592" y="6453336"/>
            <a:ext cx="7488832" cy="365125"/>
          </a:xfrm>
        </p:spPr>
        <p:txBody>
          <a:bodyPr/>
          <a:lstStyle/>
          <a:p>
            <a:r>
              <a:rPr lang="en-US" dirty="0" smtClean="0"/>
              <a:t>GL14 – “</a:t>
            </a:r>
            <a:r>
              <a:rPr lang="en-US" i="1" dirty="0" smtClean="0"/>
              <a:t>Tracking Innovation through Grey Literature”, </a:t>
            </a:r>
            <a:r>
              <a:rPr lang="en-US" dirty="0" smtClean="0"/>
              <a:t>Rome, 29-30 November 2012</a:t>
            </a:r>
            <a:endParaRPr lang="el-GR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948414" y="3018144"/>
            <a:ext cx="7247171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144463" algn="ctr" fontAlgn="base">
              <a:spcBef>
                <a:spcPct val="0"/>
              </a:spcBef>
              <a:spcAft>
                <a:spcPct val="0"/>
              </a:spcAft>
            </a:pPr>
            <a:r>
              <a:rPr lang="en-GB" dirty="0" err="1" smtClean="0">
                <a:ea typeface="Verdana" pitchFamily="34" charset="0"/>
                <a:cs typeface="Verdana" pitchFamily="34" charset="0"/>
              </a:rPr>
              <a:t>Ioanna-Ourania</a:t>
            </a:r>
            <a:r>
              <a:rPr lang="en-GB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en-GB" dirty="0" err="1" smtClean="0">
                <a:ea typeface="Verdana" pitchFamily="34" charset="0"/>
                <a:cs typeface="Verdana" pitchFamily="34" charset="0"/>
              </a:rPr>
              <a:t>Stathopoulou</a:t>
            </a:r>
            <a:r>
              <a:rPr lang="en-GB" dirty="0" smtClean="0">
                <a:ea typeface="Verdana" pitchFamily="34" charset="0"/>
                <a:cs typeface="Verdana" pitchFamily="34" charset="0"/>
              </a:rPr>
              <a:t>, Nikos </a:t>
            </a:r>
            <a:r>
              <a:rPr lang="en-GB" dirty="0" err="1" smtClean="0">
                <a:ea typeface="Verdana" pitchFamily="34" charset="0"/>
                <a:cs typeface="Verdana" pitchFamily="34" charset="0"/>
              </a:rPr>
              <a:t>Houssos</a:t>
            </a:r>
            <a:r>
              <a:rPr lang="en-GB" dirty="0" smtClean="0">
                <a:ea typeface="Verdana" pitchFamily="34" charset="0"/>
                <a:cs typeface="Verdana" pitchFamily="34" charset="0"/>
              </a:rPr>
              <a:t>, </a:t>
            </a:r>
            <a:r>
              <a:rPr lang="en-GB" b="1" dirty="0" err="1" smtClean="0">
                <a:ea typeface="Verdana" pitchFamily="34" charset="0"/>
                <a:cs typeface="Verdana" pitchFamily="34" charset="0"/>
              </a:rPr>
              <a:t>Panagiotis</a:t>
            </a:r>
            <a:r>
              <a:rPr lang="en-GB" b="1" dirty="0" smtClean="0">
                <a:ea typeface="Verdana" pitchFamily="34" charset="0"/>
                <a:cs typeface="Verdana" pitchFamily="34" charset="0"/>
              </a:rPr>
              <a:t> Stathopoulos</a:t>
            </a:r>
            <a:r>
              <a:rPr lang="en-GB" dirty="0" smtClean="0">
                <a:ea typeface="Verdana" pitchFamily="34" charset="0"/>
                <a:cs typeface="Verdana" pitchFamily="34" charset="0"/>
              </a:rPr>
              <a:t>, </a:t>
            </a:r>
            <a:r>
              <a:rPr lang="en-GB" dirty="0" err="1" smtClean="0">
                <a:ea typeface="Verdana" pitchFamily="34" charset="0"/>
                <a:cs typeface="Verdana" pitchFamily="34" charset="0"/>
              </a:rPr>
              <a:t>Despina</a:t>
            </a:r>
            <a:r>
              <a:rPr lang="en-GB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en-GB" dirty="0" err="1" smtClean="0">
                <a:ea typeface="Verdana" pitchFamily="34" charset="0"/>
                <a:cs typeface="Verdana" pitchFamily="34" charset="0"/>
              </a:rPr>
              <a:t>Hardouveli</a:t>
            </a:r>
            <a:r>
              <a:rPr lang="en-GB" dirty="0" smtClean="0">
                <a:ea typeface="Verdana" pitchFamily="34" charset="0"/>
                <a:cs typeface="Verdana" pitchFamily="34" charset="0"/>
              </a:rPr>
              <a:t>, Alexandra </a:t>
            </a:r>
            <a:r>
              <a:rPr lang="en-GB" dirty="0" err="1" smtClean="0">
                <a:ea typeface="Verdana" pitchFamily="34" charset="0"/>
                <a:cs typeface="Verdana" pitchFamily="34" charset="0"/>
              </a:rPr>
              <a:t>Roubani</a:t>
            </a:r>
            <a:r>
              <a:rPr lang="en-GB" dirty="0" smtClean="0">
                <a:ea typeface="Verdana" pitchFamily="34" charset="0"/>
                <a:cs typeface="Verdana" pitchFamily="34" charset="0"/>
              </a:rPr>
              <a:t>, </a:t>
            </a:r>
            <a:r>
              <a:rPr lang="en-GB" dirty="0" err="1" smtClean="0">
                <a:ea typeface="Verdana" pitchFamily="34" charset="0"/>
                <a:cs typeface="Verdana" pitchFamily="34" charset="0"/>
              </a:rPr>
              <a:t>Ioanna</a:t>
            </a:r>
            <a:r>
              <a:rPr lang="en-GB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en-GB" dirty="0" err="1" smtClean="0">
                <a:ea typeface="Verdana" pitchFamily="34" charset="0"/>
                <a:cs typeface="Verdana" pitchFamily="34" charset="0"/>
              </a:rPr>
              <a:t>Sarantopoulou</a:t>
            </a:r>
            <a:r>
              <a:rPr lang="en-GB" dirty="0" smtClean="0">
                <a:ea typeface="Verdana" pitchFamily="34" charset="0"/>
                <a:cs typeface="Verdana" pitchFamily="34" charset="0"/>
              </a:rPr>
              <a:t>, </a:t>
            </a:r>
            <a:r>
              <a:rPr lang="en-GB" dirty="0" err="1" smtClean="0">
                <a:ea typeface="Verdana" pitchFamily="34" charset="0"/>
                <a:cs typeface="Verdana" pitchFamily="34" charset="0"/>
              </a:rPr>
              <a:t>Alexandros</a:t>
            </a:r>
            <a:r>
              <a:rPr lang="en-GB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en-GB" dirty="0" err="1" smtClean="0">
                <a:ea typeface="Verdana" pitchFamily="34" charset="0"/>
                <a:cs typeface="Verdana" pitchFamily="34" charset="0"/>
              </a:rPr>
              <a:t>Soumplis</a:t>
            </a:r>
            <a:r>
              <a:rPr lang="en-GB" dirty="0" smtClean="0">
                <a:ea typeface="Verdana" pitchFamily="34" charset="0"/>
                <a:cs typeface="Verdana" pitchFamily="34" charset="0"/>
              </a:rPr>
              <a:t>, </a:t>
            </a:r>
            <a:r>
              <a:rPr lang="en-GB" dirty="0" err="1" smtClean="0">
                <a:ea typeface="Verdana" pitchFamily="34" charset="0"/>
                <a:cs typeface="Verdana" pitchFamily="34" charset="0"/>
              </a:rPr>
              <a:t>Chrysostomos</a:t>
            </a:r>
            <a:r>
              <a:rPr lang="en-GB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en-GB" dirty="0" err="1" smtClean="0">
                <a:ea typeface="Verdana" pitchFamily="34" charset="0"/>
                <a:cs typeface="Verdana" pitchFamily="34" charset="0"/>
              </a:rPr>
              <a:t>Nanakos</a:t>
            </a:r>
            <a:r>
              <a:rPr lang="en-GB" dirty="0" smtClean="0">
                <a:ea typeface="Verdana" pitchFamily="34" charset="0"/>
                <a:cs typeface="Verdana" pitchFamily="34" charset="0"/>
              </a:rPr>
              <a:t>; </a:t>
            </a:r>
          </a:p>
          <a:p>
            <a:pPr marL="0" marR="0" lvl="0" indent="1444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1600" dirty="0" smtClean="0">
              <a:ea typeface="Verdana" pitchFamily="34" charset="0"/>
              <a:cs typeface="Verdana" pitchFamily="34" charset="0"/>
            </a:endParaRPr>
          </a:p>
          <a:p>
            <a:pPr lvl="0" indent="144463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ea typeface="Verdana" pitchFamily="34" charset="0"/>
                <a:cs typeface="Verdana" pitchFamily="34" charset="0"/>
              </a:rPr>
              <a:t>National Documentation Centre / National Hellenic Research Foundation, Greece</a:t>
            </a:r>
          </a:p>
          <a:p>
            <a:pPr marL="0" marR="0" lvl="0" indent="1444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4869160"/>
            <a:ext cx="2160240" cy="1082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9458" name="Picture 2" descr="Edulll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4941168"/>
            <a:ext cx="4320480" cy="10286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08112"/>
          </a:xfrm>
        </p:spPr>
        <p:txBody>
          <a:bodyPr>
            <a:normAutofit/>
          </a:bodyPr>
          <a:lstStyle/>
          <a:p>
            <a:r>
              <a:rPr lang="en-US" smtClean="0"/>
              <a:t>CERIF/CRIS functionality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435280" cy="4896544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n-US" smtClean="0"/>
              <a:t>A separate CERIF/CRIS has been developed running as a separate system than the repository</a:t>
            </a:r>
          </a:p>
          <a:p>
            <a:pPr>
              <a:lnSpc>
                <a:spcPct val="110000"/>
              </a:lnSpc>
            </a:pPr>
            <a:r>
              <a:rPr lang="en-US" smtClean="0"/>
              <a:t>Represents in CERIF project, funding, organisation metadata and links with output</a:t>
            </a:r>
          </a:p>
          <a:p>
            <a:pPr>
              <a:lnSpc>
                <a:spcPct val="110000"/>
              </a:lnSpc>
            </a:pPr>
            <a:r>
              <a:rPr lang="en-US" smtClean="0"/>
              <a:t>Structured representation, clear semantics using the CERIF Semantic Layer</a:t>
            </a:r>
          </a:p>
          <a:p>
            <a:pPr>
              <a:lnSpc>
                <a:spcPct val="110000"/>
              </a:lnSpc>
            </a:pPr>
            <a:r>
              <a:rPr lang="en-US" smtClean="0"/>
              <a:t>Currently used as a private system – no public access</a:t>
            </a:r>
          </a:p>
          <a:p>
            <a:pPr>
              <a:lnSpc>
                <a:spcPct val="110000"/>
              </a:lnSpc>
            </a:pPr>
            <a:endParaRPr lang="en-US" dirty="0" smtClean="0"/>
          </a:p>
          <a:p>
            <a:pPr lvl="1">
              <a:lnSpc>
                <a:spcPct val="110000"/>
              </a:lnSpc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lvl="0"/>
            <a:endParaRPr lang="el-GR" dirty="0" smtClean="0"/>
          </a:p>
          <a:p>
            <a:endParaRPr lang="el-GR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99592" y="6453336"/>
            <a:ext cx="7488832" cy="365125"/>
          </a:xfrm>
        </p:spPr>
        <p:txBody>
          <a:bodyPr/>
          <a:lstStyle/>
          <a:p>
            <a:r>
              <a:rPr lang="en-US" dirty="0" smtClean="0"/>
              <a:t>GL14 – “</a:t>
            </a:r>
            <a:r>
              <a:rPr lang="en-US" i="1" dirty="0" smtClean="0"/>
              <a:t>Tracking Innovation through Grey Literature”, </a:t>
            </a:r>
            <a:r>
              <a:rPr lang="en-US" dirty="0" smtClean="0"/>
              <a:t>Rome, 29-30 November 2012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n-US" dirty="0" smtClean="0"/>
              <a:t>Linking CRIS and Repository</a:t>
            </a: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31207" y="6195219"/>
            <a:ext cx="5760640" cy="365125"/>
          </a:xfrm>
        </p:spPr>
        <p:txBody>
          <a:bodyPr/>
          <a:lstStyle/>
          <a:p>
            <a:r>
              <a:rPr lang="en-US" smtClean="0"/>
              <a:t>GL14 – “</a:t>
            </a:r>
            <a:r>
              <a:rPr lang="en-US" i="1" smtClean="0"/>
              <a:t>Tracking Innovation through Grey Literature”, </a:t>
            </a:r>
            <a:r>
              <a:rPr lang="en-US" smtClean="0"/>
              <a:t>Rome, 29-30 November 2012</a:t>
            </a:r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1848719" y="4372769"/>
            <a:ext cx="2143125" cy="928688"/>
          </a:xfrm>
          <a:prstGeom prst="rect">
            <a:avLst/>
          </a:prstGeom>
          <a:solidFill>
            <a:srgbClr val="336699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i="0" dirty="0" smtClean="0">
                <a:solidFill>
                  <a:schemeClr val="bg1"/>
                </a:solidFill>
                <a:latin typeface="Calibri" pitchFamily="34" charset="0"/>
              </a:rPr>
              <a:t>Funder Repository</a:t>
            </a:r>
            <a:endParaRPr lang="el-GR" sz="2000" b="1" i="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48719" y="2158207"/>
            <a:ext cx="2143125" cy="1000125"/>
          </a:xfrm>
          <a:prstGeom prst="rect">
            <a:avLst/>
          </a:prstGeom>
          <a:solidFill>
            <a:srgbClr val="336699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i="0" dirty="0">
                <a:solidFill>
                  <a:schemeClr val="bg1"/>
                </a:solidFill>
                <a:latin typeface="Calibri" pitchFamily="34" charset="0"/>
              </a:rPr>
              <a:t>CRIS</a:t>
            </a:r>
            <a:endParaRPr lang="el-GR" sz="2000" b="1" i="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" name="Up-Down Arrow 6"/>
          <p:cNvSpPr/>
          <p:nvPr/>
        </p:nvSpPr>
        <p:spPr bwMode="auto">
          <a:xfrm>
            <a:off x="2634531" y="3229769"/>
            <a:ext cx="571500" cy="1071563"/>
          </a:xfrm>
          <a:prstGeom prst="upDownArrow">
            <a:avLst/>
          </a:prstGeom>
          <a:solidFill>
            <a:srgbClr val="336699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 sz="1400"/>
          </a:p>
        </p:txBody>
      </p:sp>
      <p:sp>
        <p:nvSpPr>
          <p:cNvPr id="8" name="TextBox 20"/>
          <p:cNvSpPr txBox="1">
            <a:spLocks noChangeArrowheads="1"/>
          </p:cNvSpPr>
          <p:nvPr/>
        </p:nvSpPr>
        <p:spPr bwMode="auto">
          <a:xfrm>
            <a:off x="1618531" y="5301457"/>
            <a:ext cx="262096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>
                <a:solidFill>
                  <a:srgbClr val="336699"/>
                </a:solidFill>
              </a:rPr>
              <a:t>Persistent ids to docs</a:t>
            </a:r>
          </a:p>
          <a:p>
            <a:r>
              <a:rPr lang="en-GB" sz="2000">
                <a:solidFill>
                  <a:srgbClr val="336699"/>
                </a:solidFill>
              </a:rPr>
              <a:t>Content presentation</a:t>
            </a:r>
          </a:p>
          <a:p>
            <a:r>
              <a:rPr lang="en-GB" sz="2000">
                <a:solidFill>
                  <a:srgbClr val="336699"/>
                </a:solidFill>
              </a:rPr>
              <a:t>Rights</a:t>
            </a:r>
          </a:p>
          <a:p>
            <a:r>
              <a:rPr lang="en-GB" sz="2000">
                <a:solidFill>
                  <a:srgbClr val="336699"/>
                </a:solidFill>
              </a:rPr>
              <a:t>Access statistics</a:t>
            </a:r>
            <a:endParaRPr lang="el-GR" sz="2000">
              <a:solidFill>
                <a:srgbClr val="336699"/>
              </a:solidFill>
            </a:endParaRPr>
          </a:p>
        </p:txBody>
      </p:sp>
      <p:sp>
        <p:nvSpPr>
          <p:cNvPr id="9" name="TextBox 21"/>
          <p:cNvSpPr txBox="1">
            <a:spLocks noChangeArrowheads="1"/>
          </p:cNvSpPr>
          <p:nvPr/>
        </p:nvSpPr>
        <p:spPr bwMode="auto">
          <a:xfrm>
            <a:off x="4190281" y="1696244"/>
            <a:ext cx="4980722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 b="1" dirty="0"/>
              <a:t>Example links / roles</a:t>
            </a:r>
          </a:p>
          <a:p>
            <a:endParaRPr lang="en-GB" sz="2000" b="1" dirty="0"/>
          </a:p>
          <a:p>
            <a:r>
              <a:rPr lang="en-GB" sz="2000" b="1" dirty="0"/>
              <a:t>Organisation - Project:</a:t>
            </a:r>
          </a:p>
          <a:p>
            <a:r>
              <a:rPr lang="en-GB" sz="2000" dirty="0" smtClean="0"/>
              <a:t>	Funder </a:t>
            </a:r>
            <a:r>
              <a:rPr lang="en-GB" sz="2000" dirty="0"/>
              <a:t>/ Supervisor / Contractor</a:t>
            </a:r>
          </a:p>
          <a:p>
            <a:endParaRPr lang="en-GB" sz="2000" dirty="0"/>
          </a:p>
          <a:p>
            <a:r>
              <a:rPr lang="en-GB" sz="2000" b="1" dirty="0"/>
              <a:t>Person - Project:</a:t>
            </a:r>
          </a:p>
          <a:p>
            <a:r>
              <a:rPr lang="en-GB" sz="2000" dirty="0" smtClean="0"/>
              <a:t>	Coordinator</a:t>
            </a:r>
            <a:endParaRPr lang="en-GB" sz="2000" dirty="0"/>
          </a:p>
          <a:p>
            <a:r>
              <a:rPr lang="en-GB" sz="2000" dirty="0" smtClean="0"/>
              <a:t>	Team </a:t>
            </a:r>
            <a:r>
              <a:rPr lang="en-GB" sz="2000" dirty="0"/>
              <a:t>leader</a:t>
            </a:r>
          </a:p>
          <a:p>
            <a:r>
              <a:rPr lang="en-GB" sz="2000" dirty="0" smtClean="0"/>
              <a:t>	Team </a:t>
            </a:r>
            <a:r>
              <a:rPr lang="en-GB" sz="2000" dirty="0"/>
              <a:t>member</a:t>
            </a:r>
          </a:p>
          <a:p>
            <a:r>
              <a:rPr lang="en-GB" sz="2000" dirty="0" smtClean="0"/>
              <a:t>	Evaluation</a:t>
            </a:r>
            <a:endParaRPr lang="en-GB" sz="2000" dirty="0" smtClean="0"/>
          </a:p>
          <a:p>
            <a:endParaRPr lang="en-GB" sz="2000" dirty="0" smtClean="0"/>
          </a:p>
          <a:p>
            <a:r>
              <a:rPr lang="en-US" sz="2000" b="1" dirty="0" smtClean="0"/>
              <a:t>Current status:</a:t>
            </a:r>
          </a:p>
          <a:p>
            <a:r>
              <a:rPr lang="en-US" sz="2000" dirty="0" smtClean="0"/>
              <a:t>Lightweight CERIF based CRIS for internal use</a:t>
            </a:r>
            <a:endParaRPr lang="en-GB" sz="2000" dirty="0"/>
          </a:p>
        </p:txBody>
      </p:sp>
      <p:sp>
        <p:nvSpPr>
          <p:cNvPr id="10" name="TextBox 22"/>
          <p:cNvSpPr txBox="1">
            <a:spLocks noChangeArrowheads="1"/>
          </p:cNvSpPr>
          <p:nvPr/>
        </p:nvSpPr>
        <p:spPr bwMode="auto">
          <a:xfrm>
            <a:off x="1475656" y="1124744"/>
            <a:ext cx="255111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 dirty="0">
                <a:solidFill>
                  <a:srgbClr val="336699"/>
                </a:solidFill>
              </a:rPr>
              <a:t>Complex links / roles</a:t>
            </a:r>
          </a:p>
          <a:p>
            <a:r>
              <a:rPr lang="en-GB" sz="2000" dirty="0">
                <a:solidFill>
                  <a:srgbClr val="336699"/>
                </a:solidFill>
              </a:rPr>
              <a:t>Reporting</a:t>
            </a:r>
          </a:p>
          <a:p>
            <a:r>
              <a:rPr lang="en-GB" sz="2000" dirty="0">
                <a:solidFill>
                  <a:srgbClr val="336699"/>
                </a:solidFill>
              </a:rPr>
              <a:t>Evaluation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Repository Digital items workflow</a:t>
            </a:r>
            <a:endParaRPr lang="el-GR" dirty="0"/>
          </a:p>
        </p:txBody>
      </p:sp>
      <p:sp>
        <p:nvSpPr>
          <p:cNvPr id="7" name="Rectangle 6"/>
          <p:cNvSpPr/>
          <p:nvPr/>
        </p:nvSpPr>
        <p:spPr>
          <a:xfrm>
            <a:off x="827856" y="1628800"/>
            <a:ext cx="3529013" cy="14398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Create metadata record.</a:t>
            </a:r>
            <a:endParaRPr lang="el-GR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Upload initial digital files to repository.</a:t>
            </a:r>
            <a:endParaRPr lang="el-GR" dirty="0"/>
          </a:p>
        </p:txBody>
      </p:sp>
      <p:sp>
        <p:nvSpPr>
          <p:cNvPr id="8" name="Rectangle 7"/>
          <p:cNvSpPr/>
          <p:nvPr/>
        </p:nvSpPr>
        <p:spPr>
          <a:xfrm>
            <a:off x="5436939" y="1700238"/>
            <a:ext cx="2808288" cy="12969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Handle assigned to </a:t>
            </a:r>
            <a:r>
              <a:rPr lang="en-US" dirty="0" smtClean="0"/>
              <a:t>record</a:t>
            </a:r>
            <a:r>
              <a:rPr lang="en-US" dirty="0"/>
              <a:t>.</a:t>
            </a:r>
            <a:endParaRPr lang="en-US" dirty="0" smtClean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Metadata record published. Digital files not visible. </a:t>
            </a:r>
          </a:p>
        </p:txBody>
      </p:sp>
      <p:cxnSp>
        <p:nvCxnSpPr>
          <p:cNvPr id="9" name="Straight Arrow Connector 8"/>
          <p:cNvCxnSpPr>
            <a:stCxn id="7" idx="3"/>
            <a:endCxn id="8" idx="1"/>
          </p:cNvCxnSpPr>
          <p:nvPr/>
        </p:nvCxnSpPr>
        <p:spPr>
          <a:xfrm>
            <a:off x="4356869" y="2348732"/>
            <a:ext cx="108007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756543" y="4724425"/>
            <a:ext cx="3673103" cy="9363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Digital file processing</a:t>
            </a:r>
            <a:endParaRPr lang="el-GR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 smtClean="0"/>
              <a:t>(</a:t>
            </a:r>
            <a:r>
              <a:rPr lang="en-US" dirty="0" smtClean="0"/>
              <a:t>format transformations</a:t>
            </a:r>
            <a:r>
              <a:rPr lang="en-GB" dirty="0" smtClean="0"/>
              <a:t>, </a:t>
            </a:r>
            <a:r>
              <a:rPr lang="en-US" dirty="0" smtClean="0"/>
              <a:t>merging/splitting</a:t>
            </a:r>
            <a:r>
              <a:rPr lang="el-GR" dirty="0" smtClean="0"/>
              <a:t>, </a:t>
            </a:r>
            <a:r>
              <a:rPr lang="en-GB" dirty="0"/>
              <a:t>OCR,</a:t>
            </a:r>
            <a:r>
              <a:rPr lang="el-GR" dirty="0"/>
              <a:t> </a:t>
            </a:r>
            <a:r>
              <a:rPr lang="en-US" dirty="0" smtClean="0"/>
              <a:t>file rename</a:t>
            </a:r>
            <a:r>
              <a:rPr lang="el-GR" dirty="0" smtClean="0"/>
              <a:t>)</a:t>
            </a:r>
            <a:r>
              <a:rPr lang="en-GB" dirty="0" smtClean="0"/>
              <a:t> </a:t>
            </a:r>
            <a:endParaRPr lang="el-GR" dirty="0"/>
          </a:p>
        </p:txBody>
      </p:sp>
      <p:sp>
        <p:nvSpPr>
          <p:cNvPr id="11" name="Rectangle 10"/>
          <p:cNvSpPr/>
          <p:nvPr/>
        </p:nvSpPr>
        <p:spPr>
          <a:xfrm>
            <a:off x="5221039" y="4940672"/>
            <a:ext cx="3527425" cy="5032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Publication of processed digital files</a:t>
            </a:r>
            <a:endParaRPr lang="el-GR" dirty="0"/>
          </a:p>
        </p:txBody>
      </p:sp>
      <p:cxnSp>
        <p:nvCxnSpPr>
          <p:cNvPr id="12" name="Straight Arrow Connector 11"/>
          <p:cNvCxnSpPr>
            <a:stCxn id="10" idx="3"/>
            <a:endCxn id="11" idx="1"/>
          </p:cNvCxnSpPr>
          <p:nvPr/>
        </p:nvCxnSpPr>
        <p:spPr>
          <a:xfrm flipV="1">
            <a:off x="4429646" y="5192291"/>
            <a:ext cx="791393" cy="2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7" idx="2"/>
            <a:endCxn id="10" idx="0"/>
          </p:cNvCxnSpPr>
          <p:nvPr/>
        </p:nvCxnSpPr>
        <p:spPr>
          <a:xfrm>
            <a:off x="2592363" y="3068663"/>
            <a:ext cx="732" cy="16557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32"/>
          <p:cNvSpPr txBox="1">
            <a:spLocks noChangeArrowheads="1"/>
          </p:cNvSpPr>
          <p:nvPr/>
        </p:nvSpPr>
        <p:spPr bwMode="auto">
          <a:xfrm>
            <a:off x="2556743" y="3571900"/>
            <a:ext cx="199343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latin typeface="Calibri" pitchFamily="34" charset="0"/>
              </a:rPr>
              <a:t>Digital file processing </a:t>
            </a:r>
          </a:p>
          <a:p>
            <a:pPr algn="ctr"/>
            <a:r>
              <a:rPr lang="en-US" sz="1600" dirty="0" smtClean="0">
                <a:latin typeface="Calibri" pitchFamily="34" charset="0"/>
              </a:rPr>
              <a:t>instructions</a:t>
            </a:r>
            <a:endParaRPr lang="el-GR" sz="1600" dirty="0">
              <a:latin typeface="Calibri" pitchFamily="34" charset="0"/>
            </a:endParaRPr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99592" y="6453336"/>
            <a:ext cx="7488832" cy="365125"/>
          </a:xfrm>
        </p:spPr>
        <p:txBody>
          <a:bodyPr/>
          <a:lstStyle/>
          <a:p>
            <a:r>
              <a:rPr lang="en-US" dirty="0" smtClean="0"/>
              <a:t>GL14 – “</a:t>
            </a:r>
            <a:r>
              <a:rPr lang="en-US" i="1" dirty="0" smtClean="0"/>
              <a:t>Tracking Innovation through Grey Literature”, </a:t>
            </a:r>
            <a:r>
              <a:rPr lang="en-US" dirty="0" smtClean="0"/>
              <a:t>Rome, 29-30 November 2012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08112"/>
          </a:xfrm>
        </p:spPr>
        <p:txBody>
          <a:bodyPr>
            <a:normAutofit/>
          </a:bodyPr>
          <a:lstStyle/>
          <a:p>
            <a:r>
              <a:rPr lang="en-US" dirty="0" smtClean="0"/>
              <a:t>Repository </a:t>
            </a:r>
            <a:r>
              <a:rPr lang="en-US" dirty="0" smtClean="0"/>
              <a:t>s/w extensions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435280" cy="4896544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</a:pPr>
            <a:r>
              <a:rPr lang="en-US" dirty="0" err="1" smtClean="0"/>
              <a:t>DSpace</a:t>
            </a:r>
            <a:r>
              <a:rPr lang="en-US" dirty="0" smtClean="0"/>
              <a:t> based with extensions: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Submission form enhancements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User-friendly browsing (</a:t>
            </a:r>
            <a:r>
              <a:rPr lang="en-US" dirty="0" err="1" smtClean="0"/>
              <a:t>tagcloud</a:t>
            </a:r>
            <a:r>
              <a:rPr lang="en-US" dirty="0" smtClean="0"/>
              <a:t>, image-based type browsing)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Embedding  of video files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Online reading / streaming of text </a:t>
            </a:r>
            <a:r>
              <a:rPr lang="en-US" dirty="0" smtClean="0"/>
              <a:t>material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To be included in </a:t>
            </a:r>
            <a:r>
              <a:rPr lang="en-US" dirty="0" err="1" smtClean="0"/>
              <a:t>Dspace</a:t>
            </a:r>
            <a:r>
              <a:rPr lang="en-US" dirty="0" smtClean="0"/>
              <a:t> 3.0 </a:t>
            </a:r>
          </a:p>
          <a:p>
            <a:pPr lvl="1">
              <a:lnSpc>
                <a:spcPct val="110000"/>
              </a:lnSpc>
            </a:pPr>
            <a:r>
              <a:rPr lang="en-GB" dirty="0" err="1" smtClean="0"/>
              <a:t>DSpace</a:t>
            </a:r>
            <a:r>
              <a:rPr lang="en-GB" dirty="0" smtClean="0"/>
              <a:t> </a:t>
            </a:r>
            <a:r>
              <a:rPr lang="en-GB" dirty="0" err="1" smtClean="0"/>
              <a:t>Testathon</a:t>
            </a:r>
            <a:r>
              <a:rPr lang="en-GB" dirty="0" smtClean="0"/>
              <a:t> 3.0 (round </a:t>
            </a:r>
            <a:r>
              <a:rPr lang="en-GB" dirty="0" smtClean="0"/>
              <a:t>2)</a:t>
            </a:r>
          </a:p>
          <a:p>
            <a:pPr lvl="2">
              <a:lnSpc>
                <a:spcPct val="110000"/>
              </a:lnSpc>
            </a:pPr>
            <a:r>
              <a:rPr lang="en-GB" dirty="0" smtClean="0">
                <a:hlinkClick r:id="rId2"/>
              </a:rPr>
              <a:t>https</a:t>
            </a:r>
            <a:r>
              <a:rPr lang="en-GB" dirty="0" smtClean="0">
                <a:hlinkClick r:id="rId2"/>
              </a:rPr>
              <a:t>://</a:t>
            </a:r>
            <a:r>
              <a:rPr lang="en-GB" dirty="0" smtClean="0">
                <a:hlinkClick r:id="rId2"/>
              </a:rPr>
              <a:t>jira.duraspace.org/browse/DS-1225</a:t>
            </a:r>
            <a:endParaRPr lang="en-GB" dirty="0" smtClean="0"/>
          </a:p>
          <a:p>
            <a:pPr lvl="2">
              <a:lnSpc>
                <a:spcPct val="110000"/>
              </a:lnSpc>
            </a:pPr>
            <a:r>
              <a:rPr lang="en-GB" dirty="0" smtClean="0">
                <a:hlinkClick r:id="rId3"/>
              </a:rPr>
              <a:t>https</a:t>
            </a:r>
            <a:r>
              <a:rPr lang="en-GB" dirty="0" smtClean="0">
                <a:hlinkClick r:id="rId3"/>
              </a:rPr>
              <a:t>://</a:t>
            </a:r>
            <a:r>
              <a:rPr lang="en-GB" dirty="0" smtClean="0">
                <a:hlinkClick r:id="rId3"/>
              </a:rPr>
              <a:t>jira.duraspace.org/browse/DS-1231</a:t>
            </a:r>
            <a:endParaRPr lang="en-GB" dirty="0" smtClean="0"/>
          </a:p>
          <a:p>
            <a:pPr lvl="2">
              <a:lnSpc>
                <a:spcPct val="110000"/>
              </a:lnSpc>
            </a:pPr>
            <a:r>
              <a:rPr lang="en-GB" dirty="0" smtClean="0">
                <a:hlinkClick r:id="rId4"/>
              </a:rPr>
              <a:t>https</a:t>
            </a:r>
            <a:r>
              <a:rPr lang="en-GB" dirty="0" smtClean="0">
                <a:hlinkClick r:id="rId4"/>
              </a:rPr>
              <a:t>://jira.duraspace.org/browse/DS-1227</a:t>
            </a:r>
            <a:r>
              <a:rPr lang="en-GB" dirty="0" smtClean="0"/>
              <a:t/>
            </a:r>
            <a:br>
              <a:rPr lang="en-GB" dirty="0" smtClean="0"/>
            </a:b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lvl="0"/>
            <a:endParaRPr lang="el-GR" dirty="0" smtClean="0"/>
          </a:p>
          <a:p>
            <a:endParaRPr lang="el-GR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99592" y="6453336"/>
            <a:ext cx="7488832" cy="365125"/>
          </a:xfrm>
        </p:spPr>
        <p:txBody>
          <a:bodyPr/>
          <a:lstStyle/>
          <a:p>
            <a:r>
              <a:rPr lang="en-US" dirty="0" smtClean="0"/>
              <a:t>GL14 – “</a:t>
            </a:r>
            <a:r>
              <a:rPr lang="en-US" i="1" dirty="0" smtClean="0"/>
              <a:t>Tracking Innovation through Grey Literature”, </a:t>
            </a:r>
            <a:r>
              <a:rPr lang="en-US" dirty="0" smtClean="0"/>
              <a:t>Rome, 29-30 November 2012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08112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dirty="0" smtClean="0"/>
              <a:t>Submission form enhancements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435280" cy="4896544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n-US" dirty="0" smtClean="0"/>
              <a:t>Simplify procedure, fewer steps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Enter metadata and upload multiple files from single form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Subsequently edit metadata from submission form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Multi-lingual controlled vocabularies with user-friendly values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Various new widgets (e.g. language selection for fields, name processing)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lvl="0"/>
            <a:endParaRPr lang="el-GR" dirty="0" smtClean="0"/>
          </a:p>
          <a:p>
            <a:endParaRPr lang="el-GR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99592" y="6453336"/>
            <a:ext cx="7488832" cy="365125"/>
          </a:xfrm>
        </p:spPr>
        <p:txBody>
          <a:bodyPr/>
          <a:lstStyle/>
          <a:p>
            <a:r>
              <a:rPr lang="en-US" dirty="0" smtClean="0"/>
              <a:t>GL14 – “</a:t>
            </a:r>
            <a:r>
              <a:rPr lang="en-US" i="1" dirty="0" smtClean="0"/>
              <a:t>Tracking Innovation through Grey Literature”, </a:t>
            </a:r>
            <a:r>
              <a:rPr lang="en-US" dirty="0" smtClean="0"/>
              <a:t>Rome, 29-30 November 2012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08112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dirty="0" smtClean="0"/>
              <a:t>User-friendly browsing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435280" cy="4896544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dirty="0" smtClean="0"/>
              <a:t>Tag cloud for subjects 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Configurable from dspace.dfg – </a:t>
            </a:r>
            <a:r>
              <a:rPr lang="en-US" u="sng" dirty="0" smtClean="0"/>
              <a:t>can be used for any other field indexed for browsing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Image-based browsing for content types</a:t>
            </a:r>
          </a:p>
          <a:p>
            <a:pPr>
              <a:lnSpc>
                <a:spcPct val="110000"/>
              </a:lnSpc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lvl="0"/>
            <a:endParaRPr lang="el-GR" dirty="0" smtClean="0"/>
          </a:p>
          <a:p>
            <a:endParaRPr lang="el-GR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99592" y="6453336"/>
            <a:ext cx="7488832" cy="365125"/>
          </a:xfrm>
        </p:spPr>
        <p:txBody>
          <a:bodyPr/>
          <a:lstStyle/>
          <a:p>
            <a:r>
              <a:rPr lang="en-US" dirty="0" smtClean="0"/>
              <a:t>GL14 – “</a:t>
            </a:r>
            <a:r>
              <a:rPr lang="en-US" i="1" dirty="0" smtClean="0"/>
              <a:t>Tracking Innovation through Grey Literature”, </a:t>
            </a:r>
            <a:r>
              <a:rPr lang="en-US" dirty="0" smtClean="0"/>
              <a:t>Rome, 29-30 November 2012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99592" y="6453336"/>
            <a:ext cx="7488832" cy="365125"/>
          </a:xfrm>
        </p:spPr>
        <p:txBody>
          <a:bodyPr/>
          <a:lstStyle/>
          <a:p>
            <a:r>
              <a:rPr lang="en-US" dirty="0" smtClean="0"/>
              <a:t>GL14 – “</a:t>
            </a:r>
            <a:r>
              <a:rPr lang="en-US" i="1" dirty="0" smtClean="0"/>
              <a:t>Tracking Innovation through Grey Literature”, </a:t>
            </a:r>
            <a:r>
              <a:rPr lang="en-US" dirty="0" smtClean="0"/>
              <a:t>Rome, 29-30 November 2012</a:t>
            </a:r>
            <a:endParaRPr lang="el-GR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62892"/>
            <a:ext cx="9144000" cy="53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680"/>
            <a:ext cx="9144000" cy="538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99592" y="6453336"/>
            <a:ext cx="7488832" cy="365125"/>
          </a:xfrm>
        </p:spPr>
        <p:txBody>
          <a:bodyPr/>
          <a:lstStyle/>
          <a:p>
            <a:r>
              <a:rPr lang="en-US" dirty="0" smtClean="0"/>
              <a:t>GL14 – “</a:t>
            </a:r>
            <a:r>
              <a:rPr lang="en-US" i="1" dirty="0" smtClean="0"/>
              <a:t>Tracking Innovation through Grey Literature”, </a:t>
            </a:r>
            <a:r>
              <a:rPr lang="en-US" dirty="0" smtClean="0"/>
              <a:t>Rome, 29-30 November 2012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08112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dirty="0" smtClean="0"/>
              <a:t>Embedding video files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435280" cy="4896544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dirty="0" smtClean="0"/>
              <a:t>H.264 </a:t>
            </a:r>
            <a:r>
              <a:rPr lang="en-US" dirty="0" err="1" smtClean="0"/>
              <a:t>enconding</a:t>
            </a:r>
            <a:r>
              <a:rPr lang="en-US" dirty="0" smtClean="0"/>
              <a:t> using a F4V video file container 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Video stream provided by </a:t>
            </a:r>
            <a:r>
              <a:rPr lang="en-US" dirty="0" err="1" smtClean="0"/>
              <a:t>Woowza</a:t>
            </a:r>
            <a:endParaRPr lang="en-US" dirty="0" smtClean="0"/>
          </a:p>
          <a:p>
            <a:pPr>
              <a:lnSpc>
                <a:spcPct val="110000"/>
              </a:lnSpc>
            </a:pPr>
            <a:r>
              <a:rPr lang="en-US" dirty="0" err="1" smtClean="0"/>
              <a:t>Flowplayer</a:t>
            </a:r>
            <a:r>
              <a:rPr lang="en-US" dirty="0" smtClean="0"/>
              <a:t> selected from embedding video on metadata record page on repository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Video-related fields included to the metadata submission/edit form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lvl="0"/>
            <a:endParaRPr lang="el-GR" dirty="0" smtClean="0"/>
          </a:p>
          <a:p>
            <a:endParaRPr lang="el-GR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99592" y="6453336"/>
            <a:ext cx="7488832" cy="365125"/>
          </a:xfrm>
        </p:spPr>
        <p:txBody>
          <a:bodyPr/>
          <a:lstStyle/>
          <a:p>
            <a:r>
              <a:rPr lang="en-US" dirty="0" smtClean="0"/>
              <a:t>GL14 – “</a:t>
            </a:r>
            <a:r>
              <a:rPr lang="en-US" i="1" dirty="0" smtClean="0"/>
              <a:t>Tracking Innovation through Grey Literature”, </a:t>
            </a:r>
            <a:r>
              <a:rPr lang="en-US" dirty="0" smtClean="0"/>
              <a:t>Rome, 29-30 November 2012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08112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dirty="0" smtClean="0"/>
              <a:t>Online reader for 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435280" cy="4896544"/>
          </a:xfrm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</a:pPr>
            <a:r>
              <a:rPr lang="en-US" dirty="0" smtClean="0"/>
              <a:t>No need to download big files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Bookmarking/sharing at the page level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User access statistics at the page level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Compatible with </a:t>
            </a:r>
            <a:r>
              <a:rPr lang="en-US" dirty="0" err="1" smtClean="0"/>
              <a:t>multitouch</a:t>
            </a:r>
            <a:r>
              <a:rPr lang="en-US" dirty="0" smtClean="0"/>
              <a:t> interfaces / tablets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Based on the Internet Archive Book Reader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Pages are JPEG2000 files served by an image server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Sophisticated infrastructure for back-end processing</a:t>
            </a:r>
          </a:p>
          <a:p>
            <a:pPr>
              <a:lnSpc>
                <a:spcPct val="110000"/>
              </a:lnSpc>
            </a:pPr>
            <a:endParaRPr lang="en-US" dirty="0" smtClean="0"/>
          </a:p>
          <a:p>
            <a:pPr>
              <a:lnSpc>
                <a:spcPct val="110000"/>
              </a:lnSpc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lvl="0"/>
            <a:endParaRPr lang="el-GR" dirty="0" smtClean="0"/>
          </a:p>
          <a:p>
            <a:endParaRPr lang="el-GR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99592" y="6453336"/>
            <a:ext cx="7488832" cy="365125"/>
          </a:xfrm>
        </p:spPr>
        <p:txBody>
          <a:bodyPr/>
          <a:lstStyle/>
          <a:p>
            <a:r>
              <a:rPr lang="en-US" dirty="0" smtClean="0"/>
              <a:t>GL14 – “</a:t>
            </a:r>
            <a:r>
              <a:rPr lang="en-US" i="1" dirty="0" smtClean="0"/>
              <a:t>Tracking Innovation through Grey Literature”, </a:t>
            </a:r>
            <a:r>
              <a:rPr lang="en-US" dirty="0" smtClean="0"/>
              <a:t>Rome, 29-30 November 2012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Aims and scope of the project</a:t>
            </a:r>
          </a:p>
          <a:p>
            <a:pPr lvl="0"/>
            <a:r>
              <a:rPr lang="en-US" dirty="0" smtClean="0"/>
              <a:t>Methodology and approach</a:t>
            </a:r>
          </a:p>
          <a:p>
            <a:pPr lvl="0"/>
            <a:r>
              <a:rPr lang="en-US" dirty="0" smtClean="0"/>
              <a:t>Implementation</a:t>
            </a:r>
          </a:p>
          <a:p>
            <a:pPr lvl="0"/>
            <a:r>
              <a:rPr lang="en-US" dirty="0" smtClean="0"/>
              <a:t>Conclusions – future work</a:t>
            </a:r>
          </a:p>
          <a:p>
            <a:pPr lvl="0"/>
            <a:endParaRPr lang="el-GR" dirty="0" smtClean="0"/>
          </a:p>
          <a:p>
            <a:endParaRPr lang="el-GR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99592" y="6453336"/>
            <a:ext cx="7488832" cy="365125"/>
          </a:xfrm>
        </p:spPr>
        <p:txBody>
          <a:bodyPr/>
          <a:lstStyle/>
          <a:p>
            <a:r>
              <a:rPr lang="en-US" dirty="0" smtClean="0"/>
              <a:t>GL14 – “</a:t>
            </a:r>
            <a:r>
              <a:rPr lang="en-US" i="1" dirty="0" smtClean="0"/>
              <a:t>Tracking Innovation through Grey Literature”, </a:t>
            </a:r>
            <a:r>
              <a:rPr lang="en-US" dirty="0" smtClean="0"/>
              <a:t>Rome, 29-30 November 2012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reader (screenshot)</a:t>
            </a: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GL14 – “</a:t>
            </a:r>
            <a:r>
              <a:rPr lang="en-US" i="1" smtClean="0"/>
              <a:t>Tracking Innovation through Grey Literature”, </a:t>
            </a:r>
            <a:r>
              <a:rPr lang="en-US" smtClean="0"/>
              <a:t>Rome, 29-30 November 2012</a:t>
            </a:r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4799" y="1268760"/>
            <a:ext cx="6853585" cy="5082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reader backend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Two-tier backend: </a:t>
            </a:r>
          </a:p>
          <a:p>
            <a:pPr lvl="1"/>
            <a:r>
              <a:rPr lang="en-US" dirty="0" smtClean="0"/>
              <a:t>content delivery and </a:t>
            </a:r>
          </a:p>
          <a:p>
            <a:pPr lvl="1"/>
            <a:r>
              <a:rPr lang="en-US" dirty="0" smtClean="0"/>
              <a:t>content transformation </a:t>
            </a:r>
          </a:p>
          <a:p>
            <a:r>
              <a:rPr lang="en-US" dirty="0" smtClean="0"/>
              <a:t>Content delivery:</a:t>
            </a:r>
          </a:p>
          <a:p>
            <a:pPr lvl="1"/>
            <a:r>
              <a:rPr lang="en-US" dirty="0" err="1" smtClean="0"/>
              <a:t>Nginx</a:t>
            </a:r>
            <a:r>
              <a:rPr lang="en-US" dirty="0" smtClean="0"/>
              <a:t>/Varnish load balancer/caching to 2 node tomcat/</a:t>
            </a:r>
            <a:r>
              <a:rPr lang="en-US" dirty="0" err="1" smtClean="0"/>
              <a:t>djatoka</a:t>
            </a:r>
            <a:r>
              <a:rPr lang="en-US" dirty="0" smtClean="0"/>
              <a:t> cluster serving JPEG2000 over a shared SAN storage and </a:t>
            </a:r>
            <a:r>
              <a:rPr lang="en-US" dirty="0" err="1" smtClean="0"/>
              <a:t>utilising</a:t>
            </a:r>
            <a:r>
              <a:rPr lang="en-US" dirty="0" smtClean="0"/>
              <a:t> a 3 node </a:t>
            </a:r>
            <a:r>
              <a:rPr lang="en-US" dirty="0" err="1" smtClean="0"/>
              <a:t>Postgres</a:t>
            </a:r>
            <a:r>
              <a:rPr lang="en-US" dirty="0" smtClean="0"/>
              <a:t> 9 cluster</a:t>
            </a:r>
          </a:p>
          <a:p>
            <a:r>
              <a:rPr lang="en-US" dirty="0" smtClean="0"/>
              <a:t>Content transformation</a:t>
            </a:r>
          </a:p>
          <a:p>
            <a:pPr lvl="1"/>
            <a:r>
              <a:rPr lang="en-US" dirty="0" smtClean="0"/>
              <a:t>“Shadow” backend with specialized multithreaded content types transformation server</a:t>
            </a:r>
          </a:p>
          <a:p>
            <a:pPr lvl="2"/>
            <a:r>
              <a:rPr lang="en-US" dirty="0" smtClean="0"/>
              <a:t>After transformation content copied to the delivery backend</a:t>
            </a:r>
          </a:p>
          <a:p>
            <a:pPr lvl="1"/>
            <a:r>
              <a:rPr lang="en-US" dirty="0" smtClean="0"/>
              <a:t>Interfaced to OJS/</a:t>
            </a:r>
            <a:r>
              <a:rPr lang="en-US" dirty="0" err="1" smtClean="0"/>
              <a:t>Dspace</a:t>
            </a:r>
            <a:endParaRPr lang="en-US" dirty="0" smtClean="0"/>
          </a:p>
          <a:p>
            <a:pPr lvl="1"/>
            <a:r>
              <a:rPr lang="en-US" dirty="0" smtClean="0"/>
              <a:t>Manages the automatic batch conversion of content</a:t>
            </a:r>
          </a:p>
          <a:p>
            <a:pPr lvl="1"/>
            <a:r>
              <a:rPr lang="en-US" dirty="0" smtClean="0"/>
              <a:t>Available as OSS (jp2k-distiller) </a:t>
            </a:r>
            <a:r>
              <a:rPr lang="en-GB" dirty="0" smtClean="0">
                <a:hlinkClick r:id="rId2"/>
              </a:rPr>
              <a:t>http://code.google.com/p/jp2k-distiller/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99592" y="6453336"/>
            <a:ext cx="7488832" cy="365125"/>
          </a:xfrm>
        </p:spPr>
        <p:txBody>
          <a:bodyPr/>
          <a:lstStyle/>
          <a:p>
            <a:r>
              <a:rPr lang="en-US" dirty="0" smtClean="0"/>
              <a:t>GL14 – “</a:t>
            </a:r>
            <a:r>
              <a:rPr lang="en-US" i="1" dirty="0" smtClean="0"/>
              <a:t>Tracking Innovation through Grey Literature”, </a:t>
            </a:r>
            <a:r>
              <a:rPr lang="en-US" dirty="0" smtClean="0"/>
              <a:t>Rome, 29-30 November 2012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00" y="317500"/>
            <a:ext cx="9118600" cy="622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99592" y="6453336"/>
            <a:ext cx="7488832" cy="365125"/>
          </a:xfrm>
        </p:spPr>
        <p:txBody>
          <a:bodyPr/>
          <a:lstStyle/>
          <a:p>
            <a:r>
              <a:rPr lang="en-US" dirty="0" smtClean="0"/>
              <a:t>GL14 – “</a:t>
            </a:r>
            <a:r>
              <a:rPr lang="en-US" i="1" dirty="0" smtClean="0"/>
              <a:t>Tracking Innovation through Grey Literature”, </a:t>
            </a:r>
            <a:r>
              <a:rPr lang="en-US" dirty="0" smtClean="0"/>
              <a:t>Rome, 29-30 November 2012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Future work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7901"/>
            <a:ext cx="8507288" cy="4785395"/>
          </a:xfrm>
        </p:spPr>
        <p:txBody>
          <a:bodyPr>
            <a:normAutofit/>
          </a:bodyPr>
          <a:lstStyle/>
          <a:p>
            <a:r>
              <a:rPr lang="en-US" dirty="0" smtClean="0"/>
              <a:t>Support self-archiving (two phase cataloguing)</a:t>
            </a:r>
          </a:p>
          <a:p>
            <a:r>
              <a:rPr lang="en-US" smtClean="0"/>
              <a:t>Integrate CERIF/CRIS </a:t>
            </a:r>
            <a:r>
              <a:rPr lang="en-US" dirty="0" smtClean="0"/>
              <a:t>functionality to the publicly available main system </a:t>
            </a:r>
          </a:p>
          <a:p>
            <a:r>
              <a:rPr lang="en-US" dirty="0" smtClean="0"/>
              <a:t>Various new features for presentation of content</a:t>
            </a:r>
            <a:endParaRPr lang="el-GR" dirty="0" smtClean="0"/>
          </a:p>
          <a:p>
            <a:endParaRPr lang="el-GR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99592" y="6453336"/>
            <a:ext cx="7488832" cy="365125"/>
          </a:xfrm>
        </p:spPr>
        <p:txBody>
          <a:bodyPr/>
          <a:lstStyle/>
          <a:p>
            <a:r>
              <a:rPr lang="en-US" dirty="0" smtClean="0"/>
              <a:t>GL14 – “</a:t>
            </a:r>
            <a:r>
              <a:rPr lang="en-US" i="1" dirty="0" smtClean="0"/>
              <a:t>Tracking Innovation through Grey Literature”, </a:t>
            </a:r>
            <a:r>
              <a:rPr lang="en-US" dirty="0" smtClean="0"/>
              <a:t>Rome, 29-30 November 2012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 for your attention!</a:t>
            </a:r>
            <a:endParaRPr lang="el-GR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More info:</a:t>
            </a:r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GB" sz="2400" u="sng" dirty="0" smtClean="0">
                <a:hlinkClick r:id="rId2"/>
              </a:rPr>
              <a:t>pstath@ekt.gr</a:t>
            </a:r>
          </a:p>
          <a:p>
            <a:pPr algn="ctr">
              <a:buNone/>
            </a:pPr>
            <a:r>
              <a:rPr lang="en-GB" sz="2400" u="sng" dirty="0" smtClean="0">
                <a:hlinkClick r:id="rId3"/>
              </a:rPr>
              <a:t>nhoussos@ekt.gr</a:t>
            </a:r>
            <a:endParaRPr lang="en-GB" sz="2400" u="sng" dirty="0" smtClean="0"/>
          </a:p>
          <a:p>
            <a:pPr algn="ctr">
              <a:buNone/>
            </a:pPr>
            <a:r>
              <a:rPr lang="en-GB" sz="2400" u="sng" dirty="0" smtClean="0"/>
              <a:t>iostath@ekt.gr</a:t>
            </a:r>
          </a:p>
          <a:p>
            <a:pPr algn="ctr">
              <a:buNone/>
            </a:pPr>
            <a:endParaRPr lang="el-GR" sz="2400" dirty="0" smtClean="0"/>
          </a:p>
          <a:p>
            <a:pPr>
              <a:buNone/>
            </a:pPr>
            <a:endParaRPr lang="el-GR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99592" y="6453336"/>
            <a:ext cx="7488832" cy="365125"/>
          </a:xfrm>
        </p:spPr>
        <p:txBody>
          <a:bodyPr/>
          <a:lstStyle/>
          <a:p>
            <a:r>
              <a:rPr lang="en-US" dirty="0" smtClean="0"/>
              <a:t>GL14 – “</a:t>
            </a:r>
            <a:r>
              <a:rPr lang="en-US" i="1" dirty="0" smtClean="0"/>
              <a:t>Tracking Innovation through Grey Literature”, </a:t>
            </a:r>
            <a:r>
              <a:rPr lang="en-US" dirty="0" smtClean="0"/>
              <a:t>Rome, 29-30 November 2012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The National Documentation Centre </a:t>
            </a:r>
            <a:r>
              <a:rPr lang="en-US" sz="3600" dirty="0" smtClean="0"/>
              <a:t>(EKT)</a:t>
            </a:r>
            <a:endParaRPr lang="el-GR" sz="36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400" dirty="0" smtClean="0"/>
              <a:t>The national </a:t>
            </a:r>
            <a:r>
              <a:rPr lang="en-US" sz="2400" dirty="0" err="1" smtClean="0"/>
              <a:t>organisation</a:t>
            </a:r>
            <a:r>
              <a:rPr lang="en-US" sz="2400" dirty="0" smtClean="0"/>
              <a:t> in Greece: </a:t>
            </a:r>
          </a:p>
          <a:p>
            <a:pPr lvl="1" indent="-396000">
              <a:lnSpc>
                <a:spcPct val="90000"/>
              </a:lnSpc>
              <a:defRPr/>
            </a:pPr>
            <a:r>
              <a:rPr lang="en-US" sz="2400" dirty="0" smtClean="0"/>
              <a:t>for scientific documentation, online information and support services on research, science and technology </a:t>
            </a:r>
          </a:p>
          <a:p>
            <a:pPr lvl="1" indent="-396000">
              <a:lnSpc>
                <a:spcPct val="90000"/>
              </a:lnSpc>
              <a:defRPr/>
            </a:pPr>
            <a:r>
              <a:rPr lang="en-US" sz="2400" dirty="0" smtClean="0"/>
              <a:t>Objective: </a:t>
            </a:r>
            <a:r>
              <a:rPr lang="en-US" sz="2400" b="1" u="sng" dirty="0" smtClean="0"/>
              <a:t>making knowledge accessible to everyone</a:t>
            </a:r>
            <a:endParaRPr lang="en-US" sz="2400" u="sng" dirty="0" smtClean="0"/>
          </a:p>
          <a:p>
            <a:pPr>
              <a:lnSpc>
                <a:spcPct val="90000"/>
              </a:lnSpc>
              <a:defRPr/>
            </a:pPr>
            <a:r>
              <a:rPr lang="en-US" sz="2400" dirty="0" smtClean="0"/>
              <a:t>Incorporated in National Hellenic Research Foundation (NHRF)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 smtClean="0"/>
              <a:t>Implements the “National Information System for Research and </a:t>
            </a:r>
            <a:r>
              <a:rPr lang="en-US" sz="2400" dirty="0" smtClean="0"/>
              <a:t>Technology”: </a:t>
            </a:r>
            <a:r>
              <a:rPr lang="en-US" sz="2400" dirty="0" smtClean="0">
                <a:hlinkClick r:id="rId2"/>
              </a:rPr>
              <a:t>http</a:t>
            </a:r>
            <a:r>
              <a:rPr lang="en-US" sz="2400" dirty="0" smtClean="0">
                <a:hlinkClick r:id="rId2"/>
              </a:rPr>
              <a:t>://epset.gr</a:t>
            </a:r>
            <a:endParaRPr lang="en-US" sz="2400" dirty="0" smtClean="0"/>
          </a:p>
          <a:p>
            <a:pPr lvl="1">
              <a:lnSpc>
                <a:spcPct val="90000"/>
              </a:lnSpc>
              <a:defRPr/>
            </a:pPr>
            <a:r>
              <a:rPr lang="en-US" sz="2400" dirty="0" smtClean="0"/>
              <a:t>CRIS systems, Digital Repositories, e-Publishing, Digital Libraries, Interactive Culture, and more…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dirty="0" smtClean="0"/>
              <a:t>Open Access advocate: </a:t>
            </a:r>
            <a:r>
              <a:rPr lang="en-US" sz="2400" dirty="0" smtClean="0">
                <a:hlinkClick r:id="rId2"/>
              </a:rPr>
              <a:t>http://openaccess.gr, </a:t>
            </a:r>
            <a:r>
              <a:rPr lang="en-US" sz="2400" dirty="0" smtClean="0"/>
              <a:t>OPENAIRE,OPENAIRE</a:t>
            </a:r>
            <a:r>
              <a:rPr lang="en-US" sz="2400" dirty="0" smtClean="0"/>
              <a:t>+ member and NOAD.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dirty="0" smtClean="0"/>
              <a:t>Greek PhD theses archive: </a:t>
            </a:r>
            <a:r>
              <a:rPr lang="en-US" sz="2400" dirty="0" smtClean="0">
                <a:hlinkClick r:id="rId2"/>
              </a:rPr>
              <a:t>http://phdtheses.ekt.gr </a:t>
            </a:r>
          </a:p>
          <a:p>
            <a:endParaRPr lang="el-GR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GL14 – “</a:t>
            </a:r>
            <a:r>
              <a:rPr lang="en-US" i="1" smtClean="0"/>
              <a:t>Tracking Innovation through Grey Literature”, </a:t>
            </a:r>
            <a:r>
              <a:rPr lang="en-US" smtClean="0"/>
              <a:t>Rome, 29-30 November 2012</a:t>
            </a:r>
            <a:endParaRPr lang="el-G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91264" cy="936104"/>
          </a:xfrm>
        </p:spPr>
        <p:txBody>
          <a:bodyPr>
            <a:normAutofit/>
          </a:bodyPr>
          <a:lstStyle/>
          <a:p>
            <a:r>
              <a:rPr lang="en-US" dirty="0" smtClean="0"/>
              <a:t>Project context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435280" cy="504056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</a:pPr>
            <a:r>
              <a:rPr lang="en-US" dirty="0" smtClean="0"/>
              <a:t>Hellenic Ministry of Education </a:t>
            </a:r>
            <a:r>
              <a:rPr lang="en-US" dirty="0" err="1" smtClean="0"/>
              <a:t>programmes</a:t>
            </a:r>
            <a:r>
              <a:rPr lang="en-US" dirty="0" smtClean="0"/>
              <a:t> for education and lifelong learning, co-funded by the EU structural funds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Three phases: 1994-1999, 2000-2006, 2007-2013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Overall funds in the range of billion Euros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Activities funded: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Research: theses, collaborative projects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Studies, surveys, </a:t>
            </a:r>
            <a:r>
              <a:rPr lang="en-US" dirty="0" smtClean="0"/>
              <a:t>reports, project public deliverables</a:t>
            </a:r>
            <a:endParaRPr lang="en-US" dirty="0" smtClean="0"/>
          </a:p>
          <a:p>
            <a:pPr lvl="1">
              <a:lnSpc>
                <a:spcPct val="110000"/>
              </a:lnSpc>
            </a:pPr>
            <a:r>
              <a:rPr lang="en-US" dirty="0" smtClean="0"/>
              <a:t>Conferences, workshops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Face-to-face </a:t>
            </a:r>
            <a:r>
              <a:rPr lang="en-US" dirty="0" smtClean="0"/>
              <a:t>courses / seminars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Creation of educational </a:t>
            </a:r>
            <a:r>
              <a:rPr lang="en-US" dirty="0" smtClean="0"/>
              <a:t>material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Most of them fall into the realm of “grey literature”</a:t>
            </a:r>
            <a:endParaRPr lang="en-US" dirty="0" smtClean="0"/>
          </a:p>
          <a:p>
            <a:pPr lvl="1">
              <a:lnSpc>
                <a:spcPct val="110000"/>
              </a:lnSpc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lvl="0"/>
            <a:endParaRPr lang="el-GR" dirty="0" smtClean="0"/>
          </a:p>
          <a:p>
            <a:endParaRPr lang="el-GR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99592" y="6453336"/>
            <a:ext cx="7488832" cy="365125"/>
          </a:xfrm>
        </p:spPr>
        <p:txBody>
          <a:bodyPr/>
          <a:lstStyle/>
          <a:p>
            <a:r>
              <a:rPr lang="en-US" dirty="0" smtClean="0"/>
              <a:t>GL14 – “</a:t>
            </a:r>
            <a:r>
              <a:rPr lang="en-US" i="1" dirty="0" smtClean="0"/>
              <a:t>Tracking Innovation through Grey Literature”, </a:t>
            </a:r>
            <a:r>
              <a:rPr lang="en-US" dirty="0" smtClean="0"/>
              <a:t>Rome, 29-30 November 2012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91264" cy="936104"/>
          </a:xfrm>
        </p:spPr>
        <p:txBody>
          <a:bodyPr>
            <a:normAutofit/>
          </a:bodyPr>
          <a:lstStyle/>
          <a:p>
            <a:r>
              <a:rPr lang="en-US" dirty="0" smtClean="0"/>
              <a:t>Aims and scope of the </a:t>
            </a:r>
            <a:r>
              <a:rPr lang="en-US" dirty="0" smtClean="0"/>
              <a:t>project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435280" cy="504056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10000"/>
              </a:lnSpc>
            </a:pPr>
            <a:r>
              <a:rPr lang="en-US" dirty="0" smtClean="0"/>
              <a:t>Decision by funding authority to create a repository (autumn 2010)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Aims: Dissemination, reuse and preservation of the digital material produced in the frame of the funded </a:t>
            </a:r>
            <a:r>
              <a:rPr lang="en-US" dirty="0" err="1" smtClean="0"/>
              <a:t>programmes</a:t>
            </a:r>
            <a:endParaRPr lang="en-US" dirty="0" smtClean="0"/>
          </a:p>
          <a:p>
            <a:pPr lvl="1">
              <a:lnSpc>
                <a:spcPct val="110000"/>
              </a:lnSpc>
            </a:pPr>
            <a:r>
              <a:rPr lang="en-US" dirty="0" smtClean="0"/>
              <a:t>Single point of (persistent) access to material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Standards-based documentation/metadata, interoperability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Link </a:t>
            </a:r>
            <a:r>
              <a:rPr lang="en-US" dirty="0" smtClean="0"/>
              <a:t>of content to project / funding </a:t>
            </a:r>
            <a:r>
              <a:rPr lang="en-US" dirty="0" err="1" smtClean="0"/>
              <a:t>programme</a:t>
            </a:r>
            <a:r>
              <a:rPr lang="en-US" dirty="0" smtClean="0"/>
              <a:t> (by an external CRIS system)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Repository available (since spring 2011)</a:t>
            </a:r>
          </a:p>
          <a:p>
            <a:pPr lvl="1">
              <a:lnSpc>
                <a:spcPct val="110000"/>
              </a:lnSpc>
            </a:pPr>
            <a:r>
              <a:rPr lang="en-US" dirty="0" smtClean="0">
                <a:hlinkClick r:id="rId2"/>
              </a:rPr>
              <a:t>http://repository.edulll.gr</a:t>
            </a:r>
            <a:endParaRPr lang="en-US" dirty="0" smtClean="0"/>
          </a:p>
          <a:p>
            <a:pPr lvl="1">
              <a:lnSpc>
                <a:spcPct val="110000"/>
              </a:lnSpc>
              <a:buNone/>
            </a:pPr>
            <a:endParaRPr lang="en-US" dirty="0" smtClean="0"/>
          </a:p>
          <a:p>
            <a:pPr>
              <a:lnSpc>
                <a:spcPct val="110000"/>
              </a:lnSpc>
            </a:pPr>
            <a:endParaRPr lang="en-US" dirty="0" smtClean="0"/>
          </a:p>
          <a:p>
            <a:pPr lvl="1">
              <a:lnSpc>
                <a:spcPct val="110000"/>
              </a:lnSpc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lvl="0"/>
            <a:endParaRPr lang="el-GR" dirty="0" smtClean="0"/>
          </a:p>
          <a:p>
            <a:endParaRPr lang="el-GR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99592" y="6453336"/>
            <a:ext cx="7488832" cy="365125"/>
          </a:xfrm>
        </p:spPr>
        <p:txBody>
          <a:bodyPr/>
          <a:lstStyle/>
          <a:p>
            <a:r>
              <a:rPr lang="en-US" dirty="0" smtClean="0"/>
              <a:t>GL14 – “</a:t>
            </a:r>
            <a:r>
              <a:rPr lang="en-US" i="1" dirty="0" smtClean="0"/>
              <a:t>Tracking Innovation through Grey Literature”, </a:t>
            </a:r>
            <a:r>
              <a:rPr lang="en-US" dirty="0" smtClean="0"/>
              <a:t>Rome, 29-30 November 2012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For </a:t>
            </a:r>
            <a:r>
              <a:rPr lang="en-GB" dirty="0" smtClean="0"/>
              <a:t>the general public:</a:t>
            </a:r>
          </a:p>
          <a:p>
            <a:pPr lvl="1">
              <a:buFont typeface="Arial" charset="0"/>
              <a:buChar char="–"/>
            </a:pPr>
            <a:r>
              <a:rPr lang="en-GB" dirty="0" smtClean="0"/>
              <a:t>Dissemination of the material to interested </a:t>
            </a:r>
            <a:r>
              <a:rPr lang="en-GB" dirty="0" smtClean="0"/>
              <a:t>users</a:t>
            </a:r>
          </a:p>
          <a:p>
            <a:pPr lvl="1">
              <a:buFont typeface="Arial" charset="0"/>
              <a:buChar char="–"/>
            </a:pPr>
            <a:r>
              <a:rPr lang="en-GB" dirty="0" smtClean="0"/>
              <a:t>Reuse material for education, innovation, etc.</a:t>
            </a:r>
            <a:endParaRPr lang="en-GB" dirty="0" smtClean="0"/>
          </a:p>
          <a:p>
            <a:r>
              <a:rPr lang="en-GB" dirty="0" smtClean="0"/>
              <a:t>For government organisations:</a:t>
            </a:r>
          </a:p>
          <a:p>
            <a:pPr lvl="1">
              <a:buFont typeface="Arial" charset="0"/>
              <a:buChar char="–"/>
            </a:pPr>
            <a:r>
              <a:rPr lang="en-GB" dirty="0" smtClean="0"/>
              <a:t>Increased t</a:t>
            </a:r>
            <a:r>
              <a:rPr lang="en-GB" dirty="0" smtClean="0"/>
              <a:t>ransparency </a:t>
            </a:r>
            <a:r>
              <a:rPr lang="en-GB" dirty="0" smtClean="0"/>
              <a:t>regarding where public funding goes - reporting on contracts awards for studies to specific individuals and </a:t>
            </a:r>
            <a:r>
              <a:rPr lang="en-GB" dirty="0" smtClean="0"/>
              <a:t>organisations</a:t>
            </a:r>
          </a:p>
          <a:p>
            <a:pPr lvl="1">
              <a:buFont typeface="Arial" charset="0"/>
              <a:buChar char="–"/>
            </a:pPr>
            <a:r>
              <a:rPr lang="en-GB" dirty="0" smtClean="0"/>
              <a:t>Avoid allocation of funding for work already done in the past  </a:t>
            </a:r>
          </a:p>
          <a:p>
            <a:pPr lvl="1">
              <a:buFont typeface="Arial" charset="0"/>
              <a:buChar char="–"/>
            </a:pPr>
            <a:endParaRPr lang="en-GB" dirty="0" smtClean="0"/>
          </a:p>
          <a:p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GL14 – “</a:t>
            </a:r>
            <a:r>
              <a:rPr lang="en-US" i="1" smtClean="0"/>
              <a:t>Tracking Innovation through Grey Literature”, </a:t>
            </a:r>
            <a:r>
              <a:rPr lang="en-US" smtClean="0"/>
              <a:t>Rome, 29-30 November 2012</a:t>
            </a:r>
            <a:endParaRPr lang="el-G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91264" cy="936104"/>
          </a:xfrm>
        </p:spPr>
        <p:txBody>
          <a:bodyPr>
            <a:normAutofit/>
          </a:bodyPr>
          <a:lstStyle/>
          <a:p>
            <a:r>
              <a:rPr lang="en-US" dirty="0" smtClean="0"/>
              <a:t>Project inputs and outputs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435280" cy="5328592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</a:pPr>
            <a:r>
              <a:rPr lang="en-US" dirty="0" smtClean="0"/>
              <a:t>Input material: 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Digital files arranged in folders – (hopefully) according to project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List of projects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No metadata!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Output aimed for: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Repository with standards compliant metadata records along with processed digital files, suitable for dissemination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Internal lightweight CRIS system combining digital items with project information and metadata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User-friendly interface for human users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Programmatic interface (OAI-PMH) for reuse by third-party software applications</a:t>
            </a:r>
          </a:p>
          <a:p>
            <a:pPr lvl="1">
              <a:lnSpc>
                <a:spcPct val="110000"/>
              </a:lnSpc>
            </a:pPr>
            <a:endParaRPr lang="en-US" dirty="0" smtClean="0"/>
          </a:p>
          <a:p>
            <a:pPr lvl="1">
              <a:lnSpc>
                <a:spcPct val="110000"/>
              </a:lnSpc>
            </a:pPr>
            <a:endParaRPr lang="en-US" dirty="0" smtClean="0"/>
          </a:p>
          <a:p>
            <a:pPr lvl="1">
              <a:lnSpc>
                <a:spcPct val="110000"/>
              </a:lnSpc>
            </a:pPr>
            <a:endParaRPr lang="en-US" dirty="0" smtClean="0"/>
          </a:p>
          <a:p>
            <a:pPr>
              <a:lnSpc>
                <a:spcPct val="110000"/>
              </a:lnSpc>
            </a:pPr>
            <a:endParaRPr lang="en-US" dirty="0" smtClean="0"/>
          </a:p>
          <a:p>
            <a:pPr lvl="1">
              <a:lnSpc>
                <a:spcPct val="110000"/>
              </a:lnSpc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lvl="0"/>
            <a:endParaRPr lang="el-GR" dirty="0" smtClean="0"/>
          </a:p>
          <a:p>
            <a:endParaRPr lang="el-GR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99592" y="6453336"/>
            <a:ext cx="7488832" cy="365125"/>
          </a:xfrm>
        </p:spPr>
        <p:txBody>
          <a:bodyPr/>
          <a:lstStyle/>
          <a:p>
            <a:r>
              <a:rPr lang="en-US" dirty="0" smtClean="0"/>
              <a:t>GL14 – “</a:t>
            </a:r>
            <a:r>
              <a:rPr lang="en-US" i="1" dirty="0" smtClean="0"/>
              <a:t>Tracking Innovation through Grey Literature”, </a:t>
            </a:r>
            <a:r>
              <a:rPr lang="en-US" dirty="0" smtClean="0"/>
              <a:t>Rome, 29-30 November 2012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91264" cy="936104"/>
          </a:xfrm>
        </p:spPr>
        <p:txBody>
          <a:bodyPr>
            <a:normAutofit/>
          </a:bodyPr>
          <a:lstStyle/>
          <a:p>
            <a:r>
              <a:rPr lang="en-US" dirty="0" smtClean="0"/>
              <a:t>Methodology and approach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435280" cy="5328592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</a:pPr>
            <a:r>
              <a:rPr lang="en-US" dirty="0" smtClean="0"/>
              <a:t>Investigate input material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Identify content of archival value – exclude all other material (e.g. administrative documents)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Assign priorities to content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Documentation / cataloguing of material according to standards – application profile created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Subject cataloguing 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No self-archiving at this phase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Digital processing of input files to produce copies suitable for preservation and dissemination – both initial and processed files kept in repository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A lot of effort allocated to user-friendly interfaces for browsing metadata and accessing content  </a:t>
            </a:r>
          </a:p>
          <a:p>
            <a:pPr lvl="1">
              <a:lnSpc>
                <a:spcPct val="110000"/>
              </a:lnSpc>
            </a:pPr>
            <a:endParaRPr lang="en-US" dirty="0" smtClean="0"/>
          </a:p>
          <a:p>
            <a:pPr lvl="1">
              <a:lnSpc>
                <a:spcPct val="110000"/>
              </a:lnSpc>
            </a:pPr>
            <a:endParaRPr lang="en-US" dirty="0" smtClean="0"/>
          </a:p>
          <a:p>
            <a:pPr lvl="1">
              <a:lnSpc>
                <a:spcPct val="110000"/>
              </a:lnSpc>
            </a:pPr>
            <a:endParaRPr lang="en-US" dirty="0" smtClean="0"/>
          </a:p>
          <a:p>
            <a:pPr>
              <a:lnSpc>
                <a:spcPct val="110000"/>
              </a:lnSpc>
            </a:pPr>
            <a:endParaRPr lang="en-US" dirty="0" smtClean="0"/>
          </a:p>
          <a:p>
            <a:pPr lvl="1">
              <a:lnSpc>
                <a:spcPct val="110000"/>
              </a:lnSpc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lvl="0"/>
            <a:endParaRPr lang="el-GR" dirty="0" smtClean="0"/>
          </a:p>
          <a:p>
            <a:endParaRPr lang="el-GR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99592" y="6453336"/>
            <a:ext cx="7488832" cy="365125"/>
          </a:xfrm>
        </p:spPr>
        <p:txBody>
          <a:bodyPr/>
          <a:lstStyle/>
          <a:p>
            <a:r>
              <a:rPr lang="en-US" dirty="0" smtClean="0"/>
              <a:t>GL14 – “</a:t>
            </a:r>
            <a:r>
              <a:rPr lang="en-US" i="1" dirty="0" smtClean="0"/>
              <a:t>Tracking Innovation through Grey Literature”, </a:t>
            </a:r>
            <a:r>
              <a:rPr lang="en-US" dirty="0" smtClean="0"/>
              <a:t>Rome, 29-30 November 2012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08112"/>
          </a:xfrm>
        </p:spPr>
        <p:txBody>
          <a:bodyPr>
            <a:normAutofit/>
          </a:bodyPr>
          <a:lstStyle/>
          <a:p>
            <a:r>
              <a:rPr lang="en-US" dirty="0" smtClean="0"/>
              <a:t>Metadata schema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435280" cy="4896544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en-US" dirty="0" smtClean="0"/>
              <a:t>Custom application profile developed based on common international schemata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Qualified Dublin Core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LOM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PREMIS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CERIF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Vocabularies used</a:t>
            </a:r>
          </a:p>
          <a:p>
            <a:pPr lvl="1">
              <a:lnSpc>
                <a:spcPct val="110000"/>
              </a:lnSpc>
            </a:pPr>
            <a:r>
              <a:rPr lang="en-US" dirty="0" err="1" smtClean="0"/>
              <a:t>Eurovoc</a:t>
            </a:r>
            <a:r>
              <a:rPr lang="en-US" dirty="0" smtClean="0"/>
              <a:t> for thematic indexing – due to inter-</a:t>
            </a:r>
            <a:r>
              <a:rPr lang="en-US" dirty="0" err="1" smtClean="0"/>
              <a:t>disciplinarity</a:t>
            </a:r>
            <a:r>
              <a:rPr lang="en-US" dirty="0" smtClean="0"/>
              <a:t> and multi-</a:t>
            </a:r>
            <a:r>
              <a:rPr lang="en-US" dirty="0" err="1" smtClean="0"/>
              <a:t>linguality</a:t>
            </a:r>
            <a:endParaRPr lang="en-US" dirty="0" smtClean="0"/>
          </a:p>
          <a:p>
            <a:pPr lvl="1">
              <a:lnSpc>
                <a:spcPct val="110000"/>
              </a:lnSpc>
            </a:pPr>
            <a:r>
              <a:rPr lang="en-US" dirty="0" smtClean="0"/>
              <a:t>Eurydice vocabulary for education levels</a:t>
            </a:r>
          </a:p>
          <a:p>
            <a:pPr lvl="1">
              <a:lnSpc>
                <a:spcPct val="110000"/>
              </a:lnSpc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lvl="0"/>
            <a:endParaRPr lang="el-GR" dirty="0" smtClean="0"/>
          </a:p>
          <a:p>
            <a:endParaRPr lang="el-GR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99592" y="6453336"/>
            <a:ext cx="7488832" cy="365125"/>
          </a:xfrm>
        </p:spPr>
        <p:txBody>
          <a:bodyPr/>
          <a:lstStyle/>
          <a:p>
            <a:r>
              <a:rPr lang="en-US" dirty="0" smtClean="0"/>
              <a:t>GL14 – “</a:t>
            </a:r>
            <a:r>
              <a:rPr lang="en-US" i="1" dirty="0" smtClean="0"/>
              <a:t>Tracking Innovation through Grey Literature”, </a:t>
            </a:r>
            <a:r>
              <a:rPr lang="en-US" dirty="0" smtClean="0"/>
              <a:t>Rome, 29-30 November 2012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1008</TotalTime>
  <Words>1347</Words>
  <Application>Microsoft Office PowerPoint</Application>
  <PresentationFormat>On-screen Show (4:3)</PresentationFormat>
  <Paragraphs>234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A funder repository of heterogeneous grey literature material with advanced user interface and presentation features  </vt:lpstr>
      <vt:lpstr>Agenda</vt:lpstr>
      <vt:lpstr>The National Documentation Centre (EKT)</vt:lpstr>
      <vt:lpstr>Project context</vt:lpstr>
      <vt:lpstr>Aims and scope of the project</vt:lpstr>
      <vt:lpstr>Motivation</vt:lpstr>
      <vt:lpstr>Project inputs and outputs</vt:lpstr>
      <vt:lpstr>Methodology and approach</vt:lpstr>
      <vt:lpstr>Metadata schema</vt:lpstr>
      <vt:lpstr>CERIF/CRIS functionality</vt:lpstr>
      <vt:lpstr>Linking CRIS and Repository</vt:lpstr>
      <vt:lpstr>Repository Digital items workflow</vt:lpstr>
      <vt:lpstr>Repository s/w extensions</vt:lpstr>
      <vt:lpstr>Submission form enhancements</vt:lpstr>
      <vt:lpstr>User-friendly browsing</vt:lpstr>
      <vt:lpstr>Slide 16</vt:lpstr>
      <vt:lpstr>Slide 17</vt:lpstr>
      <vt:lpstr>Embedding video files</vt:lpstr>
      <vt:lpstr>Online reader for text</vt:lpstr>
      <vt:lpstr>Online reader (screenshot)</vt:lpstr>
      <vt:lpstr>Online reader backend</vt:lpstr>
      <vt:lpstr>Slide 22</vt:lpstr>
      <vt:lpstr>Future work</vt:lpstr>
      <vt:lpstr>Thank you for your attention!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nhoussos</dc:creator>
  <cp:lastModifiedBy>pstath</cp:lastModifiedBy>
  <cp:revision>228</cp:revision>
  <dcterms:created xsi:type="dcterms:W3CDTF">2011-09-20T08:37:29Z</dcterms:created>
  <dcterms:modified xsi:type="dcterms:W3CDTF">2012-10-30T08:19:29Z</dcterms:modified>
</cp:coreProperties>
</file>